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1" r:id="rId6"/>
    <p:sldId id="265" r:id="rId7"/>
    <p:sldId id="264" r:id="rId8"/>
    <p:sldId id="262" r:id="rId9"/>
    <p:sldId id="266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C42"/>
    <a:srgbClr val="FFE0C1"/>
    <a:srgbClr val="99CCFF"/>
    <a:srgbClr val="FFCC99"/>
    <a:srgbClr val="FFE7E7"/>
    <a:srgbClr val="000000"/>
    <a:srgbClr val="0099FF"/>
    <a:srgbClr val="3C3D3D"/>
    <a:srgbClr val="FFFFFF"/>
    <a:srgbClr val="D2C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7" autoAdjust="0"/>
    <p:restoredTop sz="85930" autoAdjust="0"/>
  </p:normalViewPr>
  <p:slideViewPr>
    <p:cSldViewPr snapToGrid="0">
      <p:cViewPr varScale="1">
        <p:scale>
          <a:sx n="95" d="100"/>
          <a:sy n="95" d="100"/>
        </p:scale>
        <p:origin x="21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EBA3CBC-89A8-4914-B19F-1106688952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53BA3BD-EA9D-4558-AC2E-D68019DCDD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236E-82E2-44C4-BAE4-A2B13304E75E}" type="datetimeFigureOut">
              <a:rPr lang="zh-HK" altLang="en-US" smtClean="0"/>
              <a:t>3/5/2022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CC6201E-A71F-49A5-8D03-91D941DA96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C09ABF-BA3D-48AD-BD7C-07A614876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D4A4D-39F1-4695-9541-7CF4FD8DE2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521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2A3F-82FE-4C6B-8F06-40208EE3B4AE}" type="datetimeFigureOut">
              <a:rPr lang="zh-HK" altLang="en-US" smtClean="0"/>
              <a:t>3/5/2022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D34A5-4B37-4129-8B71-D36BDB57AB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95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4A5-4B37-4129-8B71-D36BDB57ABB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334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播放影片後，向學生提出思考問題（見後頁）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來源：香港電台</a:t>
            </a:r>
            <a:endParaRPr lang="en-US" altLang="zh-TW" sz="1200" b="0" i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郭富城為醫護、各崗位前線打氣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https://www.youtube.com/watch?app=desktop&amp;v=Spqa4tVIL3U</a:t>
            </a: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4A5-4B37-4129-8B71-D36BDB57ABBC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60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4A5-4B37-4129-8B71-D36BDB57ABBC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339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透過反思，教師需引導學生明白，抗疫有賴全城不同崗位人士的付出。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在總結時，教師宜藉新聞圖片、自身生活經驗或社區消息，幫助學生明白默默為社會付出的一群他們工作的艱辛。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4A5-4B37-4129-8B71-D36BDB57ABBC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744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4A5-4B37-4129-8B71-D36BDB57ABBC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41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播放影片後，向學生提出思考問題（見後頁）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來源：香港電台</a:t>
            </a:r>
            <a:endParaRPr lang="en-US" altLang="zh-TW" sz="1200" b="0" i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防疫速遞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漁護署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農友齊抗疫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https://www.youtube.com/watch?app=desktop&amp;v=OMOaGkcG4Rk</a:t>
            </a: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4A5-4B37-4129-8B71-D36BDB57ABBC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772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34A5-4B37-4129-8B71-D36BDB57ABBC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239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2824050" y="-3765400"/>
            <a:ext cx="5648100" cy="75308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446997"/>
            <a:ext cx="3978900" cy="44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5209632"/>
            <a:ext cx="33129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267">
                <a:solidFill>
                  <a:srgbClr val="33364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98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Pr>
        <a:solidFill>
          <a:schemeClr val="accent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6178128" y="1673473"/>
            <a:ext cx="1140053" cy="1520084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3C3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11"/>
          <p:cNvSpPr/>
          <p:nvPr/>
        </p:nvSpPr>
        <p:spPr>
          <a:xfrm>
            <a:off x="1310853" y="2175637"/>
            <a:ext cx="2258939" cy="301194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3C3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876750" y="2667000"/>
            <a:ext cx="7390500" cy="17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104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784426" y="4517200"/>
            <a:ext cx="5902200" cy="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2133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ctrTitle" idx="2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33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09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3565800" y="-292733"/>
            <a:ext cx="11156400" cy="148752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724229" y="4313540"/>
            <a:ext cx="2910000" cy="11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724100" y="5314365"/>
            <a:ext cx="29100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2" hasCustomPrompt="1"/>
          </p:nvPr>
        </p:nvSpPr>
        <p:spPr>
          <a:xfrm>
            <a:off x="724229" y="3801696"/>
            <a:ext cx="2910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867">
                <a:solidFill>
                  <a:srgbClr val="F0980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ctrTitle" idx="3"/>
          </p:nvPr>
        </p:nvSpPr>
        <p:spPr>
          <a:xfrm>
            <a:off x="5520900" y="4313533"/>
            <a:ext cx="2910000" cy="11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4"/>
          </p:nvPr>
        </p:nvSpPr>
        <p:spPr>
          <a:xfrm>
            <a:off x="5520900" y="5314365"/>
            <a:ext cx="29100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 idx="5" hasCustomPrompt="1"/>
          </p:nvPr>
        </p:nvSpPr>
        <p:spPr>
          <a:xfrm>
            <a:off x="5520900" y="3801696"/>
            <a:ext cx="2910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867">
                <a:solidFill>
                  <a:srgbClr val="F0980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ctrTitle" idx="6"/>
          </p:nvPr>
        </p:nvSpPr>
        <p:spPr>
          <a:xfrm>
            <a:off x="724225" y="1228233"/>
            <a:ext cx="2910000" cy="11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7"/>
          </p:nvPr>
        </p:nvSpPr>
        <p:spPr>
          <a:xfrm>
            <a:off x="724226" y="2229025"/>
            <a:ext cx="29100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idx="8" hasCustomPrompt="1"/>
          </p:nvPr>
        </p:nvSpPr>
        <p:spPr>
          <a:xfrm>
            <a:off x="724226" y="716367"/>
            <a:ext cx="2910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867">
                <a:solidFill>
                  <a:srgbClr val="F0980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ctrTitle" idx="9"/>
          </p:nvPr>
        </p:nvSpPr>
        <p:spPr>
          <a:xfrm>
            <a:off x="5520900" y="1228209"/>
            <a:ext cx="2910000" cy="11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ubTitle" idx="13"/>
          </p:nvPr>
        </p:nvSpPr>
        <p:spPr>
          <a:xfrm>
            <a:off x="5520903" y="2229025"/>
            <a:ext cx="29100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 idx="14" hasCustomPrompt="1"/>
          </p:nvPr>
        </p:nvSpPr>
        <p:spPr>
          <a:xfrm>
            <a:off x="5520900" y="716367"/>
            <a:ext cx="2910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867">
                <a:solidFill>
                  <a:srgbClr val="F0980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1493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w Center by Slidesgo" preserve="1">
  <p:cSld name="Law Center by Slidesgo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rot="10800000" flipH="1">
            <a:off x="4841850" y="-5736200"/>
            <a:ext cx="8604300" cy="114724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3C3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13"/>
          <p:cNvSpPr/>
          <p:nvPr/>
        </p:nvSpPr>
        <p:spPr>
          <a:xfrm>
            <a:off x="558378" y="3090037"/>
            <a:ext cx="2258939" cy="301194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rgbClr val="3C3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2021100" y="5444116"/>
            <a:ext cx="51018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067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 flipH="1">
            <a:off x="2021100" y="2931767"/>
            <a:ext cx="5101800" cy="1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53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 preserve="1">
  <p:cSld name="Six columns"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724563" y="2486668"/>
            <a:ext cx="19767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867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3583601" y="2489895"/>
            <a:ext cx="19767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867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3"/>
          </p:nvPr>
        </p:nvSpPr>
        <p:spPr>
          <a:xfrm>
            <a:off x="6442640" y="2486668"/>
            <a:ext cx="19767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867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724563" y="4918367"/>
            <a:ext cx="1976700" cy="1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867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5"/>
          </p:nvPr>
        </p:nvSpPr>
        <p:spPr>
          <a:xfrm>
            <a:off x="3583601" y="4921601"/>
            <a:ext cx="1976700" cy="1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867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6442640" y="4918367"/>
            <a:ext cx="1976700" cy="1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867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33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7"/>
          </p:nvPr>
        </p:nvSpPr>
        <p:spPr>
          <a:xfrm>
            <a:off x="724575" y="1829532"/>
            <a:ext cx="1976700" cy="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8"/>
          </p:nvPr>
        </p:nvSpPr>
        <p:spPr>
          <a:xfrm>
            <a:off x="3583613" y="1830573"/>
            <a:ext cx="1976700" cy="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9"/>
          </p:nvPr>
        </p:nvSpPr>
        <p:spPr>
          <a:xfrm>
            <a:off x="6442651" y="1829532"/>
            <a:ext cx="1976700" cy="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3"/>
          </p:nvPr>
        </p:nvSpPr>
        <p:spPr>
          <a:xfrm>
            <a:off x="724575" y="4255635"/>
            <a:ext cx="1976700" cy="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4"/>
          </p:nvPr>
        </p:nvSpPr>
        <p:spPr>
          <a:xfrm>
            <a:off x="3583613" y="4256679"/>
            <a:ext cx="1976700" cy="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5"/>
          </p:nvPr>
        </p:nvSpPr>
        <p:spPr>
          <a:xfrm>
            <a:off x="6442651" y="4255635"/>
            <a:ext cx="1976700" cy="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467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09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Three columns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3986400" y="-24900"/>
            <a:ext cx="10315200" cy="137536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 flipH="1">
            <a:off x="713225" y="1553300"/>
            <a:ext cx="3109200" cy="6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2115100"/>
            <a:ext cx="3109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2"/>
          </p:nvPr>
        </p:nvSpPr>
        <p:spPr>
          <a:xfrm flipH="1">
            <a:off x="5310700" y="2980900"/>
            <a:ext cx="3109200" cy="6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5310700" y="3542533"/>
            <a:ext cx="3109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 idx="4"/>
          </p:nvPr>
        </p:nvSpPr>
        <p:spPr>
          <a:xfrm flipH="1">
            <a:off x="713225" y="4408367"/>
            <a:ext cx="3109200" cy="6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 flipH="1">
            <a:off x="713225" y="4970000"/>
            <a:ext cx="3109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ctrTitle" idx="6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33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46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724100" y="2992399"/>
            <a:ext cx="29100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201F2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hasCustomPrompt="1"/>
          </p:nvPr>
        </p:nvSpPr>
        <p:spPr>
          <a:xfrm>
            <a:off x="713377" y="2222000"/>
            <a:ext cx="3411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0980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2"/>
          </p:nvPr>
        </p:nvSpPr>
        <p:spPr>
          <a:xfrm>
            <a:off x="724100" y="4916365"/>
            <a:ext cx="29100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201F2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3" hasCustomPrompt="1"/>
          </p:nvPr>
        </p:nvSpPr>
        <p:spPr>
          <a:xfrm>
            <a:off x="713377" y="4145965"/>
            <a:ext cx="3411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0980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6"/>
          <p:cNvSpPr txBox="1">
            <a:spLocks noGrp="1"/>
          </p:cNvSpPr>
          <p:nvPr>
            <p:ph type="ctrTitle" idx="4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33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96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 preserve="1">
  <p:cSld name="Title design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3986400" y="-24900"/>
            <a:ext cx="10315200" cy="137536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33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43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 preserve="1">
  <p:cSld name="Title design 1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33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546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 preserve="1">
  <p:cSld name="Title design 2">
    <p:bg>
      <p:bgPr>
        <a:solidFill>
          <a:schemeClr val="accent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33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36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 flipH="1">
            <a:off x="-5157600" y="-24900"/>
            <a:ext cx="10315200" cy="137536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1603795" y="2014833"/>
            <a:ext cx="2480100" cy="7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1603775" y="2624600"/>
            <a:ext cx="24801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 idx="2"/>
          </p:nvPr>
        </p:nvSpPr>
        <p:spPr>
          <a:xfrm>
            <a:off x="5950670" y="2014833"/>
            <a:ext cx="2480100" cy="7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3"/>
          </p:nvPr>
        </p:nvSpPr>
        <p:spPr>
          <a:xfrm>
            <a:off x="5950650" y="2624600"/>
            <a:ext cx="24801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ctrTitle" idx="4"/>
          </p:nvPr>
        </p:nvSpPr>
        <p:spPr>
          <a:xfrm>
            <a:off x="1603795" y="4355265"/>
            <a:ext cx="2480100" cy="7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5"/>
          </p:nvPr>
        </p:nvSpPr>
        <p:spPr>
          <a:xfrm>
            <a:off x="1603775" y="4965033"/>
            <a:ext cx="2480100" cy="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 idx="6"/>
          </p:nvPr>
        </p:nvSpPr>
        <p:spPr>
          <a:xfrm>
            <a:off x="5950670" y="4355265"/>
            <a:ext cx="2480100" cy="7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7"/>
          </p:nvPr>
        </p:nvSpPr>
        <p:spPr>
          <a:xfrm>
            <a:off x="5950650" y="4965033"/>
            <a:ext cx="2480100" cy="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867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ctrTitle" idx="8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2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713225" y="2376811"/>
            <a:ext cx="4398300" cy="2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64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3225" y="5514476"/>
            <a:ext cx="2934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867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719337"/>
            <a:ext cx="21714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267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2501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979925" y="1557400"/>
            <a:ext cx="1403700" cy="187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1"/>
          <p:cNvSpPr/>
          <p:nvPr/>
        </p:nvSpPr>
        <p:spPr>
          <a:xfrm>
            <a:off x="6208500" y="2953667"/>
            <a:ext cx="5871000" cy="78280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1697100" y="719333"/>
            <a:ext cx="5749800" cy="1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133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1697100" y="2953667"/>
            <a:ext cx="5749800" cy="1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133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3733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/>
          <p:nvPr/>
        </p:nvSpPr>
        <p:spPr>
          <a:xfrm flipH="1">
            <a:off x="1143934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/>
          <p:nvPr/>
        </p:nvSpPr>
        <p:spPr>
          <a:xfrm flipH="1">
            <a:off x="1143934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7999309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999309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 flipH="1">
            <a:off x="1143934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70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 userDrawn="1">
  <p:cSld name="1_Thanks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638549" y="655192"/>
            <a:ext cx="1440000" cy="144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1"/>
          <p:cNvSpPr/>
          <p:nvPr/>
        </p:nvSpPr>
        <p:spPr>
          <a:xfrm>
            <a:off x="6208500" y="3936192"/>
            <a:ext cx="5871000" cy="58680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1"/>
          <p:cNvSpPr/>
          <p:nvPr/>
        </p:nvSpPr>
        <p:spPr>
          <a:xfrm flipH="1">
            <a:off x="1143934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/>
          <p:nvPr/>
        </p:nvSpPr>
        <p:spPr>
          <a:xfrm flipH="1">
            <a:off x="1143934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7999309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999309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 flipH="1">
            <a:off x="1143934" y="12168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 flipH="1">
            <a:off x="-5157600" y="-24900"/>
            <a:ext cx="10315200" cy="137536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53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3986400" y="-24900"/>
            <a:ext cx="10315200" cy="137536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4770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669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47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5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bg>
      <p:bgPr>
        <a:solidFill>
          <a:schemeClr val="accent5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5162650" y="799906"/>
            <a:ext cx="3412250" cy="5202033"/>
            <a:chOff x="5162650" y="599925"/>
            <a:chExt cx="3412250" cy="3901525"/>
          </a:xfrm>
        </p:grpSpPr>
        <p:sp>
          <p:nvSpPr>
            <p:cNvPr id="18" name="Google Shape;18;p4"/>
            <p:cNvSpPr/>
            <p:nvPr/>
          </p:nvSpPr>
          <p:spPr>
            <a:xfrm>
              <a:off x="6033900" y="599925"/>
              <a:ext cx="2541000" cy="25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5162650" y="3710350"/>
              <a:ext cx="791100" cy="79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4200" y="1638233"/>
            <a:ext cx="7695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828709" lvl="2" indent="-40638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2438278" lvl="3" indent="-40638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3047848" lvl="4" indent="-40638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3657418" lvl="5" indent="-40638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4266987" lvl="6" indent="-40638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4876557" lvl="7" indent="-40638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5486126" lvl="8" indent="-406381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33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6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986400" y="-24900"/>
            <a:ext cx="10315200" cy="137536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798927" y="3761900"/>
            <a:ext cx="3348300" cy="9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32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98900" y="4736433"/>
            <a:ext cx="3348300" cy="12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2133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2"/>
          </p:nvPr>
        </p:nvSpPr>
        <p:spPr>
          <a:xfrm>
            <a:off x="4996751" y="3761900"/>
            <a:ext cx="3348300" cy="9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32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ton"/>
              <a:buNone/>
              <a:defRPr sz="1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4996721" y="4736433"/>
            <a:ext cx="3348300" cy="12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2133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4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33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2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>
            <a:off x="-5157600" y="-6876800"/>
            <a:ext cx="10315200" cy="13753600"/>
          </a:xfrm>
          <a:prstGeom prst="pie">
            <a:avLst>
              <a:gd name="adj1" fmla="val 10799952"/>
              <a:gd name="adj2" fmla="val 16200000"/>
            </a:avLst>
          </a:prstGeom>
          <a:solidFill>
            <a:srgbClr val="E2D9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33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51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7499451" y="1303541"/>
            <a:ext cx="1301080" cy="1734789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024275" y="3988200"/>
            <a:ext cx="34065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2133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3586375" y="1685033"/>
            <a:ext cx="48444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nton"/>
              <a:buNone/>
              <a:defRPr sz="6400">
                <a:solidFill>
                  <a:srgbClr val="33364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nton"/>
              <a:buNone/>
              <a:defRPr sz="24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12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3225" y="2680800"/>
            <a:ext cx="38589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600"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86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4245425" y="2376800"/>
            <a:ext cx="4185600" cy="2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64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6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5496300" y="5514476"/>
            <a:ext cx="2934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867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333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259500" y="719337"/>
            <a:ext cx="21714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267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64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0685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ctrTitle"/>
          </p:nvPr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33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1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627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6" r:id="rId21"/>
    <p:sldLayoutId id="2147483681" r:id="rId22"/>
    <p:sldLayoutId id="2147483682" r:id="rId23"/>
    <p:sldLayoutId id="2147483683" r:id="rId24"/>
    <p:sldLayoutId id="2147483684" r:id="rId25"/>
    <p:sldLayoutId id="214748368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qa4tVIL3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OaGkcG4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38" y="999561"/>
            <a:ext cx="6842335" cy="19119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5400" b="1" dirty="0"/>
              <a:t>生活事件事例：</a:t>
            </a:r>
            <a:r>
              <a:rPr lang="en-US" altLang="zh-TW" sz="5400" b="1" dirty="0"/>
              <a:t/>
            </a:r>
            <a:br>
              <a:rPr lang="en-US" altLang="zh-TW" sz="5400" b="1" dirty="0"/>
            </a:br>
            <a:r>
              <a:rPr lang="zh-TW" altLang="en-US" sz="5400" b="1" dirty="0"/>
              <a:t>全城起動 </a:t>
            </a:r>
            <a:r>
              <a:rPr lang="en-US" altLang="zh-TW" sz="5400" b="1" dirty="0"/>
              <a:t>‧ </a:t>
            </a:r>
            <a:r>
              <a:rPr lang="zh-TW" altLang="en-US" sz="5400" b="1" dirty="0"/>
              <a:t>齊心抗疫</a:t>
            </a:r>
            <a:endParaRPr lang="zh-HK" alt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025" y="3633597"/>
            <a:ext cx="4417200" cy="1934396"/>
          </a:xfrm>
        </p:spPr>
        <p:txBody>
          <a:bodyPr/>
          <a:lstStyle/>
          <a:p>
            <a:r>
              <a:rPr lang="zh-TW" altLang="en-US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  <a:endParaRPr lang="en-US" altLang="zh-TW" sz="18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初中及高中</a:t>
            </a:r>
          </a:p>
          <a:p>
            <a:r>
              <a:rPr lang="zh-TW" altLang="en-US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0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20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2022</a:t>
            </a:r>
            <a:r>
              <a:rPr lang="zh-TW" altLang="en-US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5</a:t>
            </a:r>
            <a:r>
              <a:rPr lang="zh-TW" altLang="en-US" sz="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0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1201" r="21234"/>
          <a:stretch/>
        </p:blipFill>
        <p:spPr>
          <a:xfrm>
            <a:off x="5572973" y="3134127"/>
            <a:ext cx="3132616" cy="29833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05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教育多媒體</a:t>
            </a:r>
            <a:endParaRPr lang="zh-HK" altLang="en-US" sz="105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25"/>
          <a:stretch/>
        </p:blipFill>
        <p:spPr>
          <a:xfrm>
            <a:off x="45505" y="128180"/>
            <a:ext cx="9052991" cy="686765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 txBox="1">
            <a:spLocks/>
          </p:cNvSpPr>
          <p:nvPr/>
        </p:nvSpPr>
        <p:spPr>
          <a:xfrm>
            <a:off x="796135" y="618028"/>
            <a:ext cx="75517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33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24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zh-TW" altLang="en-US" sz="44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sz="44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2593"/>
              </p:ext>
            </p:extLst>
          </p:nvPr>
        </p:nvGraphicFramePr>
        <p:xfrm>
          <a:off x="496317" y="1610925"/>
          <a:ext cx="8151368" cy="413532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01279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550089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2724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概要：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反思疫情</a:t>
                      </a:r>
                      <a:r>
                        <a:rPr lang="zh-TW" alt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期間，我們可以怎樣為抗疫出一分力，並積極關愛社群。 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6753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目標：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學會欣賞</a:t>
                      </a:r>
                      <a:r>
                        <a:rPr lang="zh-TW" altLang="en-US" sz="24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、尊重社會不同階層辛勞的付出，明白勞動對社會每個人的意義和重要性</a:t>
                      </a:r>
                      <a:endParaRPr lang="en-US" altLang="zh-TW" sz="2400" b="0" i="0" u="none" strike="noStrike" cap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學習樂觀積極面對疫境，為抗疫出一分力</a:t>
                      </a:r>
                      <a:endParaRPr lang="en-US" altLang="zh-TW" sz="2400" b="0" i="0" u="none" strike="noStrike" cap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培養關愛社群的態度</a:t>
                      </a:r>
                      <a:endParaRPr lang="en-US" altLang="zh-TW" sz="2400" b="0" i="0" u="none" strike="noStrike" cap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態度：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責任感、勤勞、關愛、積極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61257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50" y="151331"/>
            <a:ext cx="6768900" cy="874000"/>
          </a:xfrm>
        </p:spPr>
        <p:txBody>
          <a:bodyPr anchor="ctr"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4" y="1245273"/>
            <a:ext cx="8604272" cy="4839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5"/>
          <p:cNvSpPr txBox="1"/>
          <p:nvPr/>
        </p:nvSpPr>
        <p:spPr>
          <a:xfrm>
            <a:off x="2626823" y="6239184"/>
            <a:ext cx="63138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資料來源</a:t>
            </a:r>
            <a:r>
              <a:rPr lang="zh-TW" alt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：香港電台 </a:t>
            </a:r>
            <a:r>
              <a:rPr lang="en-US" altLang="zh-TW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YouTube</a:t>
            </a:r>
            <a:r>
              <a:rPr lang="zh-TW" alt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「</a:t>
            </a:r>
            <a:r>
              <a:rPr lang="zh-TW" altLang="en-U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郭富城為醫護、各崗位前線打氣</a:t>
            </a:r>
            <a:r>
              <a:rPr lang="zh-TW" alt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」</a:t>
            </a:r>
            <a:endParaRPr lang="zh-HK" altLang="en-US" sz="1600" dirty="0">
              <a:solidFill>
                <a:schemeClr val="accent6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3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1739093"/>
            <a:ext cx="836022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3000"/>
              </a:spcBef>
            </a:pP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雖然疫情對大家的生活帶來衝擊，可幸基本</a:t>
            </a:r>
            <a:r>
              <a:rPr lang="zh-TW" altLang="en-US" sz="3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民生服務仍能適度維持</a:t>
            </a: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8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3000"/>
              </a:spcBef>
            </a:pP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試回想一下，</a:t>
            </a:r>
            <a:r>
              <a:rPr lang="zh-TW" altLang="en-US" sz="3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在疫情嚴峻的階段，是誰幫助市民大眾，讓我們生活能維持安全穩定？</a:t>
            </a:r>
            <a:endParaRPr lang="zh-HK" altLang="en-US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4400" b="1" kern="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sz="4400" b="1" kern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8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/>
          </p:cNvSpPr>
          <p:nvPr/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4400" b="1" kern="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為市民付出的抗疫英雄</a:t>
            </a:r>
            <a:endParaRPr lang="zh-HK" altLang="en-US" sz="4400" b="1" kern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127478" y="1427667"/>
            <a:ext cx="6858000" cy="5341257"/>
            <a:chOff x="1127478" y="1427667"/>
            <a:chExt cx="6858000" cy="5341257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5" b="16190"/>
            <a:stretch/>
          </p:blipFill>
          <p:spPr>
            <a:xfrm>
              <a:off x="1127478" y="1427667"/>
              <a:ext cx="6858000" cy="53412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109" y="3394352"/>
              <a:ext cx="2114851" cy="2160000"/>
            </a:xfrm>
            <a:prstGeom prst="rect">
              <a:avLst/>
            </a:prstGeom>
          </p:spPr>
        </p:pic>
      </p:grpSp>
      <p:sp>
        <p:nvSpPr>
          <p:cNvPr id="105" name="Rectangle 104"/>
          <p:cNvSpPr/>
          <p:nvPr/>
        </p:nvSpPr>
        <p:spPr>
          <a:xfrm>
            <a:off x="1689150" y="4810439"/>
            <a:ext cx="145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資的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88491" y="4810439"/>
            <a:ext cx="136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134346" y="2952458"/>
            <a:ext cx="11914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接載患者的</a:t>
            </a:r>
            <a:r>
              <a:rPr lang="zh-HK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抗疫的士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司機</a:t>
            </a:r>
            <a:endParaRPr lang="zh-HK" altLang="en-US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781625" y="1884618"/>
            <a:ext cx="19796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竭力照顧</a:t>
            </a:r>
            <a:r>
              <a:rPr lang="en-US" altLang="zh-TW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患者的醫護、救護員</a:t>
            </a:r>
            <a:endParaRPr lang="zh-HK" altLang="en-US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938292" y="2945943"/>
            <a:ext cx="12022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</a:t>
            </a:r>
            <a:r>
              <a:rPr lang="zh-HK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</a:t>
            </a:r>
            <a:r>
              <a:rPr lang="zh-HK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鏈</a:t>
            </a:r>
            <a:r>
              <a:rPr lang="zh-TW" altLang="en-US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物流從業員</a:t>
            </a:r>
            <a:endParaRPr lang="zh-HK" altLang="en-US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761323" y="2018078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堅守崗位的清潔工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61257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sz="4000" b="1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000" b="1" dirty="0">
              <a:solidFill>
                <a:srgbClr val="153C4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4518" y="1460018"/>
            <a:ext cx="84349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中看似唾手可得的物資、清潔衞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的社區環境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sz="32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社會不同階層緊</a:t>
            </a:r>
            <a:r>
              <a:rPr lang="zh-TW" altLang="en-US" sz="32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守崗位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，才令我們可以安穩地生活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spc="100" dirty="0" smtClean="0">
              <a:solidFill>
                <a:srgbClr val="153C4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</a:t>
            </a:r>
            <a:r>
              <a:rPr lang="zh-TW" altLang="en-US" sz="3200" b="1" spc="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常存感恩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感謝他人的不辭勞苦；並學會細心觀察生活中為人默默付出的人群，學習他們</a:t>
            </a:r>
            <a:r>
              <a:rPr lang="zh-TW" altLang="en-US" sz="32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負責任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勤勞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的精神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spc="100" dirty="0">
              <a:solidFill>
                <a:srgbClr val="153C4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45" y="4814783"/>
            <a:ext cx="1628544" cy="16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50" y="151331"/>
            <a:ext cx="6768900" cy="874000"/>
          </a:xfrm>
        </p:spPr>
        <p:txBody>
          <a:bodyPr anchor="ctr"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4" y="1245273"/>
            <a:ext cx="8604272" cy="4839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5"/>
          <p:cNvSpPr txBox="1"/>
          <p:nvPr/>
        </p:nvSpPr>
        <p:spPr>
          <a:xfrm>
            <a:off x="2626823" y="6239184"/>
            <a:ext cx="63138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資料來源：香港電台 </a:t>
            </a:r>
            <a:r>
              <a:rPr lang="en-US" altLang="zh-TW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Youtube</a:t>
            </a:r>
            <a:r>
              <a:rPr lang="zh-TW" altLang="en-U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「防疫速遞 </a:t>
            </a:r>
            <a:r>
              <a:rPr lang="en-US" altLang="zh-TW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- </a:t>
            </a:r>
            <a:r>
              <a:rPr lang="zh-TW" altLang="en-U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漁護署 </a:t>
            </a:r>
            <a:r>
              <a:rPr lang="en-US" altLang="zh-TW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- </a:t>
            </a:r>
            <a:r>
              <a:rPr lang="zh-TW" altLang="en-U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農友齊抗疫」</a:t>
            </a:r>
            <a:endParaRPr lang="zh-HK" altLang="en-US" sz="1600" dirty="0">
              <a:solidFill>
                <a:schemeClr val="accent6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2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597" y="1658706"/>
            <a:ext cx="791608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3000"/>
              </a:spcBef>
            </a:pP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假如在疫情肆虐期間，人人「躺平」，只在家中等待他人照顧、幫助，會帶來甚麼問題？</a:t>
            </a:r>
            <a:endParaRPr lang="en-US" altLang="zh-TW" sz="38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0"/>
              </a:spcBef>
            </a:pP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你認為我們可以如何為抗疫出一分力</a:t>
            </a:r>
            <a:r>
              <a:rPr lang="zh-TW" altLang="en-US" sz="3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？為甚麼？</a:t>
            </a:r>
            <a:endParaRPr lang="en-US" altLang="zh-HK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550" y="553667"/>
            <a:ext cx="6768900" cy="874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4400" b="1" kern="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sz="4400" b="1" kern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19" y="4851725"/>
            <a:ext cx="1743662" cy="18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87450" y="554038"/>
            <a:ext cx="6769100" cy="873125"/>
          </a:xfrm>
        </p:spPr>
        <p:txBody>
          <a:bodyPr anchor="ctr"/>
          <a:lstStyle/>
          <a:p>
            <a:pPr algn="ctr"/>
            <a:r>
              <a:rPr lang="zh-TW" altLang="en-US" sz="3600" b="1" dirty="0" smtClean="0">
                <a:solidFill>
                  <a:srgbClr val="153C42"/>
                </a:solidFill>
              </a:rPr>
              <a:t>總結</a:t>
            </a:r>
            <a:endParaRPr lang="zh-HK" altLang="en-US" sz="3600" b="1" dirty="0">
              <a:solidFill>
                <a:srgbClr val="153C42"/>
              </a:solidFill>
            </a:endParaRPr>
          </a:p>
        </p:txBody>
      </p:sp>
      <p:sp>
        <p:nvSpPr>
          <p:cNvPr id="4" name="文字方塊 2"/>
          <p:cNvSpPr txBox="1"/>
          <p:nvPr/>
        </p:nvSpPr>
        <p:spPr>
          <a:xfrm>
            <a:off x="729134" y="1721754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「躺平」的態度，無助面對苦楚、挑戰、困難。在疫境時，惟有</a:t>
            </a:r>
            <a:r>
              <a:rPr lang="zh-TW" altLang="en-US" sz="32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不辭勞苦、迎難而上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，方可以走出困局。</a:t>
            </a:r>
          </a:p>
          <a:p>
            <a:pPr marL="355600" indent="-355600" algn="just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安居樂業的生活環境，不能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en-US" sz="3200" spc="100" dirty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賴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他人。社會上每一個人，不分你我，</a:t>
            </a:r>
            <a:r>
              <a:rPr lang="zh-TW" altLang="en-US" sz="3200" b="1" spc="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人人都</a:t>
            </a:r>
            <a:r>
              <a:rPr lang="zh-TW" altLang="en-US" sz="3200" b="1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可以出一</a:t>
            </a:r>
            <a:r>
              <a:rPr lang="zh-TW" altLang="en-US" sz="3200" b="1" spc="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分力</a:t>
            </a:r>
            <a:r>
              <a:rPr lang="zh-TW" altLang="en-US" sz="3200" b="1" spc="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3200" b="1" spc="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為社會作出貢獻</a:t>
            </a:r>
            <a:r>
              <a:rPr lang="zh-TW" altLang="en-US" sz="3200" spc="100" dirty="0" smtClean="0">
                <a:solidFill>
                  <a:srgbClr val="153C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spc="100" dirty="0" smtClean="0">
              <a:solidFill>
                <a:srgbClr val="153C4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4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w Center by Slidesgo">
  <a:themeElements>
    <a:clrScheme name="Custom 1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4C49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569</Words>
  <Application>Microsoft Office PowerPoint</Application>
  <PresentationFormat>如螢幕大小 (4:3)</PresentationFormat>
  <Paragraphs>58</Paragraphs>
  <Slides>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Anton</vt:lpstr>
      <vt:lpstr>Arvo</vt:lpstr>
      <vt:lpstr>Fira Sans Extra Condensed Medium</vt:lpstr>
      <vt:lpstr>Kirang Haerang</vt:lpstr>
      <vt:lpstr>Overpass Light</vt:lpstr>
      <vt:lpstr>Palanquin Dark</vt:lpstr>
      <vt:lpstr>細明體</vt:lpstr>
      <vt:lpstr>微軟正黑體</vt:lpstr>
      <vt:lpstr>新細明體</vt:lpstr>
      <vt:lpstr>Arial</vt:lpstr>
      <vt:lpstr>Calibri</vt:lpstr>
      <vt:lpstr>Wingdings</vt:lpstr>
      <vt:lpstr>Law Center by Slidesgo</vt:lpstr>
      <vt:lpstr>生活事件事例： 全城起動 ‧ 齊心抗疫</vt:lpstr>
      <vt:lpstr>PowerPoint 簡報</vt:lpstr>
      <vt:lpstr>影片</vt:lpstr>
      <vt:lpstr>PowerPoint 簡報</vt:lpstr>
      <vt:lpstr>PowerPoint 簡報</vt:lpstr>
      <vt:lpstr>小結</vt:lpstr>
      <vt:lpstr>影片</vt:lpstr>
      <vt:lpstr>PowerPoint 簡報</vt:lpstr>
      <vt:lpstr>總結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</dc:creator>
  <cp:lastModifiedBy>LAM, Yuen-shan</cp:lastModifiedBy>
  <cp:revision>297</cp:revision>
  <dcterms:created xsi:type="dcterms:W3CDTF">2021-07-11T15:39:46Z</dcterms:created>
  <dcterms:modified xsi:type="dcterms:W3CDTF">2022-05-03T10:27:51Z</dcterms:modified>
</cp:coreProperties>
</file>